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embeddings/oleObject12.bin" ContentType="application/vnd.openxmlformats-officedocument.oleObject"/>
  <Override PartName="/ppt/embeddings/oleObject21.bin" ContentType="application/vnd.openxmlformats-officedocument.oleObject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embeddings/oleObject10.bin" ContentType="application/vnd.openxmlformats-officedocument.oleObject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embeddings/oleObject8.bin" ContentType="application/vnd.openxmlformats-officedocument.oleObjec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embeddings/oleObject6.bin" ContentType="application/vnd.openxmlformats-officedocument.oleObject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25.bin" ContentType="application/vnd.openxmlformats-officedocument.oleObjec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activeX"/>
  <Override PartName="/ppt/embeddings/oleObject11.bin" ContentType="application/vnd.openxmlformats-officedocument.oleObject"/>
  <Override PartName="/ppt/embeddings/oleObject13.bin" ContentType="application/vnd.openxmlformats-officedocument.oleObject"/>
  <Override PartName="/ppt/embeddings/oleObject22.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embeddings/oleObject20.bin" ContentType="application/vnd.openxmlformats-officedocument.oleObject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embeddings/oleObject9.bin" ContentType="application/vnd.openxmlformats-officedocument.oleObject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embeddings/oleObject7.bin" ContentType="application/vnd.openxmlformats-officedocument.oleObject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embeddings/oleObject5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98" d="100"/>
          <a:sy n="98" d="100"/>
        </p:scale>
        <p:origin x="-8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0.wmf"/><Relationship Id="rId5" Type="http://schemas.openxmlformats.org/officeDocument/2006/relationships/image" Target="../media/image21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hyperlink" Target="http://strobotics.com/robodem.htm" TargetMode="External"/><Relationship Id="rId5" Type="http://schemas.openxmlformats.org/officeDocument/2006/relationships/hyperlink" Target="http://strobotics.com/cylindrical-format-robot.htm" TargetMode="Externa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3.jpeg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08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err="1" smtClean="0"/>
              <a:t>Denavit-Hartenberg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1/20/2013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Case 1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are not coplanar (skew)</a:t>
            </a:r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r>
              <a:rPr lang="en-CA" i="1" dirty="0" err="1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angle from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to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measured about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1126078" y="342900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8900000" flipH="1">
            <a:off x="4211618" y="342820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2" name="Object 6"/>
          <p:cNvGraphicFramePr>
            <a:graphicFrameLocks noChangeAspect="1"/>
          </p:cNvGraphicFramePr>
          <p:nvPr/>
        </p:nvGraphicFramePr>
        <p:xfrm>
          <a:off x="5837778" y="2514600"/>
          <a:ext cx="330200" cy="555625"/>
        </p:xfrm>
        <a:graphic>
          <a:graphicData uri="http://schemas.openxmlformats.org/presentationml/2006/ole">
            <p:oleObj spid="_x0000_s107522" name="Equation" r:id="rId3" imgW="164880" imgH="241200" progId="Equation.3">
              <p:embed/>
            </p:oleObj>
          </a:graphicData>
        </a:graphic>
      </p:graphicFrame>
      <p:graphicFrame>
        <p:nvGraphicFramePr>
          <p:cNvPr id="107523" name="Object 6"/>
          <p:cNvGraphicFramePr>
            <a:graphicFrameLocks noChangeAspect="1"/>
          </p:cNvGraphicFramePr>
          <p:nvPr/>
        </p:nvGraphicFramePr>
        <p:xfrm>
          <a:off x="1824578" y="1905000"/>
          <a:ext cx="457200" cy="555625"/>
        </p:xfrm>
        <a:graphic>
          <a:graphicData uri="http://schemas.openxmlformats.org/presentationml/2006/ole">
            <p:oleObj spid="_x0000_s107523" name="Equation" r:id="rId4" imgW="228600" imgH="2412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155278" y="2590800"/>
            <a:ext cx="1388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(out of page)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040478" y="3429000"/>
            <a:ext cx="30480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040478" y="32766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2116678" y="33528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4936078" y="3276600"/>
            <a:ext cx="1524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088478" y="32766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164678" y="3429000"/>
            <a:ext cx="1828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088478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650078" y="2630269"/>
            <a:ext cx="22220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shortest line between</a:t>
            </a:r>
          </a:p>
          <a:p>
            <a:pPr algn="ctr"/>
            <a:r>
              <a:rPr lang="en-CA" dirty="0" smtClean="0">
                <a:solidFill>
                  <a:srgbClr val="FF0000"/>
                </a:solidFill>
              </a:rPr>
              <a:t>and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107524" name="Object 6"/>
          <p:cNvGraphicFramePr>
            <a:graphicFrameLocks noChangeAspect="1"/>
          </p:cNvGraphicFramePr>
          <p:nvPr/>
        </p:nvGraphicFramePr>
        <p:xfrm>
          <a:off x="3107278" y="2797175"/>
          <a:ext cx="457200" cy="555625"/>
        </p:xfrm>
        <a:graphic>
          <a:graphicData uri="http://schemas.openxmlformats.org/presentationml/2006/ole">
            <p:oleObj spid="_x0000_s107524" name="Equation" r:id="rId5" imgW="228600" imgH="241200" progId="Equation.3">
              <p:embed/>
            </p:oleObj>
          </a:graphicData>
        </a:graphic>
      </p:graphicFrame>
      <p:graphicFrame>
        <p:nvGraphicFramePr>
          <p:cNvPr id="107525" name="Object 6"/>
          <p:cNvGraphicFramePr>
            <a:graphicFrameLocks noChangeAspect="1"/>
          </p:cNvGraphicFramePr>
          <p:nvPr/>
        </p:nvGraphicFramePr>
        <p:xfrm>
          <a:off x="3945478" y="2819400"/>
          <a:ext cx="330200" cy="555625"/>
        </p:xfrm>
        <a:graphic>
          <a:graphicData uri="http://schemas.openxmlformats.org/presentationml/2006/ole">
            <p:oleObj spid="_x0000_s107525" name="Equation" r:id="rId6" imgW="164880" imgH="241200" progId="Equation.3">
              <p:embed/>
            </p:oleObj>
          </a:graphicData>
        </a:graphic>
      </p:graphicFrame>
      <p:graphicFrame>
        <p:nvGraphicFramePr>
          <p:cNvPr id="107526" name="Object 6"/>
          <p:cNvGraphicFramePr>
            <a:graphicFrameLocks noChangeAspect="1"/>
          </p:cNvGraphicFramePr>
          <p:nvPr/>
        </p:nvGraphicFramePr>
        <p:xfrm>
          <a:off x="7056978" y="3151188"/>
          <a:ext cx="355600" cy="555625"/>
        </p:xfrm>
        <a:graphic>
          <a:graphicData uri="http://schemas.openxmlformats.org/presentationml/2006/ole">
            <p:oleObj spid="_x0000_s107526" name="Equation" r:id="rId7" imgW="177480" imgH="241200" progId="Equation.3">
              <p:embed/>
            </p:oleObj>
          </a:graphicData>
        </a:graphic>
      </p:graphicFrame>
      <p:graphicFrame>
        <p:nvGraphicFramePr>
          <p:cNvPr id="107527" name="Object 6"/>
          <p:cNvGraphicFramePr>
            <a:graphicFrameLocks noChangeAspect="1"/>
          </p:cNvGraphicFramePr>
          <p:nvPr/>
        </p:nvGraphicFramePr>
        <p:xfrm>
          <a:off x="4936078" y="4168775"/>
          <a:ext cx="355600" cy="555625"/>
        </p:xfrm>
        <a:graphic>
          <a:graphicData uri="http://schemas.openxmlformats.org/presentationml/2006/ole">
            <p:oleObj spid="_x0000_s107527" name="Equation" r:id="rId8" imgW="177480" imgH="241200" progId="Equation.3">
              <p:embed/>
            </p:oleObj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5164678" y="4267200"/>
            <a:ext cx="2098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point of intersection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>
            <a:stCxn id="33" idx="0"/>
            <a:endCxn id="27" idx="4"/>
          </p:cNvCxnSpPr>
          <p:nvPr/>
        </p:nvCxnSpPr>
        <p:spPr>
          <a:xfrm rot="16200000" flipV="1">
            <a:off x="5308341" y="3361537"/>
            <a:ext cx="762000" cy="10493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8" name="Object 6"/>
          <p:cNvGraphicFramePr>
            <a:graphicFrameLocks noChangeAspect="1"/>
          </p:cNvGraphicFramePr>
          <p:nvPr/>
        </p:nvGraphicFramePr>
        <p:xfrm>
          <a:off x="3564478" y="3352800"/>
          <a:ext cx="355600" cy="555625"/>
        </p:xfrm>
        <a:graphic>
          <a:graphicData uri="http://schemas.openxmlformats.org/presentationml/2006/ole">
            <p:oleObj spid="_x0000_s107528" name="Equation" r:id="rId9" imgW="1774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Case 2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are parallel ( </a:t>
            </a:r>
            <a:r>
              <a:rPr lang="en-CA" i="1" dirty="0" err="1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0 </a:t>
            </a:r>
            <a:r>
              <a:rPr lang="en-CA" dirty="0" smtClean="0">
                <a:cs typeface="Times New Roman" pitchFamily="18" charset="0"/>
              </a:rPr>
              <a:t>)</a:t>
            </a: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r>
              <a:rPr lang="en-CA" dirty="0" smtClean="0">
                <a:cs typeface="Times New Roman" pitchFamily="18" charset="0"/>
              </a:rPr>
              <a:t>notice that this choice results in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0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1828800" y="342900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2" name="Object 6"/>
          <p:cNvGraphicFramePr>
            <a:graphicFrameLocks noChangeAspect="1"/>
          </p:cNvGraphicFramePr>
          <p:nvPr/>
        </p:nvGraphicFramePr>
        <p:xfrm>
          <a:off x="5334000" y="1905000"/>
          <a:ext cx="330200" cy="555625"/>
        </p:xfrm>
        <a:graphic>
          <a:graphicData uri="http://schemas.openxmlformats.org/presentationml/2006/ole">
            <p:oleObj spid="_x0000_s108546" name="Equation" r:id="rId3" imgW="164880" imgH="241200" progId="Equation.3">
              <p:embed/>
            </p:oleObj>
          </a:graphicData>
        </a:graphic>
      </p:graphicFrame>
      <p:graphicFrame>
        <p:nvGraphicFramePr>
          <p:cNvPr id="107523" name="Object 6"/>
          <p:cNvGraphicFramePr>
            <a:graphicFrameLocks noChangeAspect="1"/>
          </p:cNvGraphicFramePr>
          <p:nvPr/>
        </p:nvGraphicFramePr>
        <p:xfrm>
          <a:off x="2527300" y="1905000"/>
          <a:ext cx="457200" cy="555625"/>
        </p:xfrm>
        <a:graphic>
          <a:graphicData uri="http://schemas.openxmlformats.org/presentationml/2006/ole">
            <p:oleObj spid="_x0000_s108547" name="Equation" r:id="rId4" imgW="228600" imgH="241200" progId="Equation.3">
              <p:embed/>
            </p:oleObj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2819400" y="3429000"/>
            <a:ext cx="26670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743200" y="32766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2819400" y="33528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486400" y="3427412"/>
            <a:ext cx="1828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6" name="Object 6"/>
          <p:cNvGraphicFramePr>
            <a:graphicFrameLocks noChangeAspect="1"/>
          </p:cNvGraphicFramePr>
          <p:nvPr/>
        </p:nvGraphicFramePr>
        <p:xfrm>
          <a:off x="7416800" y="3124200"/>
          <a:ext cx="355600" cy="555625"/>
        </p:xfrm>
        <a:graphic>
          <a:graphicData uri="http://schemas.openxmlformats.org/presentationml/2006/ole">
            <p:oleObj spid="_x0000_s108550" name="Equation" r:id="rId5" imgW="177480" imgH="241200" progId="Equation.3">
              <p:embed/>
            </p:oleObj>
          </a:graphicData>
        </a:graphic>
      </p:graphicFrame>
      <p:graphicFrame>
        <p:nvGraphicFramePr>
          <p:cNvPr id="107527" name="Object 6"/>
          <p:cNvGraphicFramePr>
            <a:graphicFrameLocks noChangeAspect="1"/>
          </p:cNvGraphicFramePr>
          <p:nvPr/>
        </p:nvGraphicFramePr>
        <p:xfrm>
          <a:off x="5638800" y="3863975"/>
          <a:ext cx="355600" cy="555625"/>
        </p:xfrm>
        <a:graphic>
          <a:graphicData uri="http://schemas.openxmlformats.org/presentationml/2006/ole">
            <p:oleObj spid="_x0000_s108551" name="Equation" r:id="rId6" imgW="177480" imgH="241200" progId="Equation.3">
              <p:embed/>
            </p:oleObj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5867400" y="3962400"/>
            <a:ext cx="2098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point of intersection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>
            <a:stCxn id="33" idx="0"/>
            <a:endCxn id="27" idx="4"/>
          </p:cNvCxnSpPr>
          <p:nvPr/>
        </p:nvCxnSpPr>
        <p:spPr>
          <a:xfrm rot="16200000" flipV="1">
            <a:off x="5972963" y="3018637"/>
            <a:ext cx="457200" cy="14303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 flipH="1" flipV="1">
            <a:off x="4572794" y="3428206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6670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8552" name="Object 6"/>
          <p:cNvGraphicFramePr>
            <a:graphicFrameLocks noChangeAspect="1"/>
          </p:cNvGraphicFramePr>
          <p:nvPr/>
        </p:nvGraphicFramePr>
        <p:xfrm>
          <a:off x="2082800" y="3151188"/>
          <a:ext cx="457200" cy="555625"/>
        </p:xfrm>
        <a:graphic>
          <a:graphicData uri="http://schemas.openxmlformats.org/presentationml/2006/ole">
            <p:oleObj spid="_x0000_s108552" name="Equation" r:id="rId7" imgW="228600" imgH="241200" progId="Equation.3">
              <p:embed/>
            </p:oleObj>
          </a:graphicData>
        </a:graphic>
      </p:graphicFrame>
      <p:cxnSp>
        <p:nvCxnSpPr>
          <p:cNvPr id="32" name="Straight Connector 31"/>
          <p:cNvCxnSpPr/>
          <p:nvPr/>
        </p:nvCxnSpPr>
        <p:spPr>
          <a:xfrm>
            <a:off x="5334000" y="32766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5257800" y="33528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4102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8553" name="Object 6"/>
          <p:cNvGraphicFramePr>
            <a:graphicFrameLocks noChangeAspect="1"/>
          </p:cNvGraphicFramePr>
          <p:nvPr/>
        </p:nvGraphicFramePr>
        <p:xfrm>
          <a:off x="3987800" y="3352800"/>
          <a:ext cx="355600" cy="555625"/>
        </p:xfrm>
        <a:graphic>
          <a:graphicData uri="http://schemas.openxmlformats.org/presentationml/2006/ole">
            <p:oleObj spid="_x0000_s108553" name="Equation" r:id="rId8" imgW="1774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Case 3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intersect (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0</a:t>
            </a:r>
            <a:r>
              <a:rPr lang="en-CA" dirty="0" smtClean="0"/>
              <a:t> )</a:t>
            </a:r>
            <a:endParaRPr lang="en-CA" dirty="0" smtClean="0"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3657600" y="342900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2" name="Object 6"/>
          <p:cNvGraphicFramePr>
            <a:graphicFrameLocks noChangeAspect="1"/>
          </p:cNvGraphicFramePr>
          <p:nvPr/>
        </p:nvGraphicFramePr>
        <p:xfrm>
          <a:off x="3505200" y="3886200"/>
          <a:ext cx="330200" cy="555625"/>
        </p:xfrm>
        <a:graphic>
          <a:graphicData uri="http://schemas.openxmlformats.org/presentationml/2006/ole">
            <p:oleObj spid="_x0000_s109570" name="Equation" r:id="rId3" imgW="164880" imgH="241200" progId="Equation.3">
              <p:embed/>
            </p:oleObj>
          </a:graphicData>
        </a:graphic>
      </p:graphicFrame>
      <p:graphicFrame>
        <p:nvGraphicFramePr>
          <p:cNvPr id="107523" name="Object 6"/>
          <p:cNvGraphicFramePr>
            <a:graphicFrameLocks noChangeAspect="1"/>
          </p:cNvGraphicFramePr>
          <p:nvPr/>
        </p:nvGraphicFramePr>
        <p:xfrm>
          <a:off x="4356100" y="1905000"/>
          <a:ext cx="457200" cy="555625"/>
        </p:xfrm>
        <a:graphic>
          <a:graphicData uri="http://schemas.openxmlformats.org/presentationml/2006/ole">
            <p:oleObj spid="_x0000_s109571" name="Equation" r:id="rId4" imgW="228600" imgH="241200" progId="Equation.3">
              <p:embed/>
            </p:oleObj>
          </a:graphicData>
        </a:graphic>
      </p:graphicFrame>
      <p:cxnSp>
        <p:nvCxnSpPr>
          <p:cNvPr id="26" name="Straight Arrow Connector 25"/>
          <p:cNvCxnSpPr/>
          <p:nvPr/>
        </p:nvCxnSpPr>
        <p:spPr>
          <a:xfrm>
            <a:off x="4572000" y="3427412"/>
            <a:ext cx="1828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6" name="Object 6"/>
          <p:cNvGraphicFramePr>
            <a:graphicFrameLocks noChangeAspect="1"/>
          </p:cNvGraphicFramePr>
          <p:nvPr/>
        </p:nvGraphicFramePr>
        <p:xfrm>
          <a:off x="6502400" y="3124200"/>
          <a:ext cx="355600" cy="555625"/>
        </p:xfrm>
        <a:graphic>
          <a:graphicData uri="http://schemas.openxmlformats.org/presentationml/2006/ole">
            <p:oleObj spid="_x0000_s109572" name="Equation" r:id="rId5" imgW="177480" imgH="241200" progId="Equation.3">
              <p:embed/>
            </p:oleObj>
          </a:graphicData>
        </a:graphic>
      </p:graphicFrame>
      <p:graphicFrame>
        <p:nvGraphicFramePr>
          <p:cNvPr id="107527" name="Object 6"/>
          <p:cNvGraphicFramePr>
            <a:graphicFrameLocks noChangeAspect="1"/>
          </p:cNvGraphicFramePr>
          <p:nvPr/>
        </p:nvGraphicFramePr>
        <p:xfrm>
          <a:off x="2133600" y="2797175"/>
          <a:ext cx="355600" cy="555625"/>
        </p:xfrm>
        <a:graphic>
          <a:graphicData uri="http://schemas.openxmlformats.org/presentationml/2006/ole">
            <p:oleObj spid="_x0000_s109573" name="Equation" r:id="rId6" imgW="177480" imgH="241200" progId="Equation.3">
              <p:embed/>
            </p:oleObj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2362200" y="2895600"/>
            <a:ext cx="2098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point of intersection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>
            <a:stCxn id="33" idx="2"/>
          </p:cNvCxnSpPr>
          <p:nvPr/>
        </p:nvCxnSpPr>
        <p:spPr>
          <a:xfrm rot="16200000" flipH="1">
            <a:off x="3871629" y="2804829"/>
            <a:ext cx="164068" cy="108427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8900000" flipH="1">
            <a:off x="3652274" y="342820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192878" y="3962400"/>
            <a:ext cx="1388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(out of page)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44958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>
            <a:off x="4572000" y="35814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4648200" y="35052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4724400" y="3276600"/>
            <a:ext cx="1524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0800000">
            <a:off x="4724400" y="32766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22" name="Content Placeholder 21" descr="step3-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76943" y="838200"/>
            <a:ext cx="5590113" cy="5486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Content Placeholder 6" descr="step3-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76943" y="838200"/>
            <a:ext cx="5590113" cy="54864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4: Place the end </a:t>
            </a:r>
            <a:r>
              <a:rPr lang="en-CA" dirty="0" err="1" smtClean="0"/>
              <a:t>effector</a:t>
            </a:r>
            <a:r>
              <a:rPr lang="en-CA" dirty="0" smtClean="0"/>
              <a:t>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9" name="Content Placeholder 8" descr="nsa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36633" y="838200"/>
            <a:ext cx="7870733" cy="5486400"/>
          </a:xfrm>
        </p:spPr>
      </p:pic>
      <p:sp>
        <p:nvSpPr>
          <p:cNvPr id="10" name="TextBox 9"/>
          <p:cNvSpPr txBox="1"/>
          <p:nvPr/>
        </p:nvSpPr>
        <p:spPr>
          <a:xfrm>
            <a:off x="6934200" y="5257800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“approach”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0" y="2057400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“sliding”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200400" y="2983468"/>
            <a:ext cx="104067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“normal”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4: Place the end </a:t>
            </a:r>
            <a:r>
              <a:rPr lang="en-CA" dirty="0" err="1" smtClean="0"/>
              <a:t>effector</a:t>
            </a:r>
            <a:r>
              <a:rPr lang="en-CA" dirty="0" smtClean="0"/>
              <a:t>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Content Placeholder 6" descr="03_0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76943" y="838200"/>
            <a:ext cx="5590113" cy="548640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5: Find the DH parameters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distance between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measured along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r>
              <a:rPr lang="en-CA" i="1" dirty="0" err="1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angle from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measured about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distance between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to the intersection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measured along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</a:t>
            </a:r>
          </a:p>
          <a:p>
            <a:r>
              <a:rPr lang="en-CA" i="1" dirty="0" err="1" smtClean="0">
                <a:latin typeface="Symbol" pitchFamily="18" charset="2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angle from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measured about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5: Find the DH parameters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10" name="Content Placeholder 9" descr="03_0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838200"/>
            <a:ext cx="5590113" cy="5486400"/>
          </a:xfrm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114800" y="3429000"/>
          <a:ext cx="4572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180516" y="49530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Denavit-Hartenberg</a:t>
            </a:r>
            <a:r>
              <a:rPr lang="en-CA" dirty="0" smtClean="0"/>
              <a:t> 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RPP cylindrical manipulator</a:t>
            </a:r>
          </a:p>
          <a:p>
            <a:pPr lvl="2"/>
            <a:r>
              <a:rPr lang="en-US" dirty="0" smtClean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strobotics.com/cylindrical-format-robot.htm</a:t>
            </a:r>
            <a:endParaRPr lang="en-US" dirty="0" smtClean="0"/>
          </a:p>
          <a:p>
            <a:pPr lvl="2"/>
            <a:r>
              <a:rPr lang="en-US" dirty="0" smtClean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strobotics.com/robodem.htm</a:t>
            </a:r>
            <a:endParaRPr lang="en-US" dirty="0" smtClean="0"/>
          </a:p>
          <a:p>
            <a:pPr lvl="2"/>
            <a:endParaRPr lang="en-US" dirty="0"/>
          </a:p>
        </p:txBody>
      </p:sp>
    </p:spTree>
    <p:controls>
      <p:control spid="103426" r:id="rId2" imgW="4572009" imgH="4572009"/>
      <p:control spid="103427" r:id="rId3" imgW="4572009" imgH="4572009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Denavit-Hartenberg</a:t>
            </a:r>
            <a:r>
              <a:rPr lang="en-CA" dirty="0" smtClean="0"/>
              <a:t> 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Content Placeholder 6" descr="03_0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76943" y="838200"/>
            <a:ext cx="5590113" cy="5486400"/>
          </a:xfrm>
        </p:spPr>
      </p:pic>
      <p:sp>
        <p:nvSpPr>
          <p:cNvPr id="8" name="TextBox 7"/>
          <p:cNvSpPr txBox="1"/>
          <p:nvPr/>
        </p:nvSpPr>
        <p:spPr>
          <a:xfrm>
            <a:off x="5867400" y="838200"/>
            <a:ext cx="2960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How do we place the frames?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1: Choose the z-axis for each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recall the DH transformation matrix</a:t>
            </a:r>
            <a:endParaRPr lang="en-US" dirty="0"/>
          </a:p>
        </p:txBody>
      </p:sp>
      <p:graphicFrame>
        <p:nvGraphicFramePr>
          <p:cNvPr id="104450" name="Object 2"/>
          <p:cNvGraphicFramePr>
            <a:graphicFrameLocks noChangeAspect="1"/>
          </p:cNvGraphicFramePr>
          <p:nvPr/>
        </p:nvGraphicFramePr>
        <p:xfrm>
          <a:off x="1803400" y="1547812"/>
          <a:ext cx="2768600" cy="585788"/>
        </p:xfrm>
        <a:graphic>
          <a:graphicData uri="http://schemas.openxmlformats.org/presentationml/2006/ole">
            <p:oleObj spid="_x0000_s104450" name="Equation" r:id="rId3" imgW="1384200" imgH="253800" progId="Equation.3">
              <p:embed/>
            </p:oleObj>
          </a:graphicData>
        </a:graphic>
      </p:graphicFrame>
      <p:graphicFrame>
        <p:nvGraphicFramePr>
          <p:cNvPr id="104451" name="Object 3"/>
          <p:cNvGraphicFramePr>
            <a:graphicFrameLocks noChangeAspect="1"/>
          </p:cNvGraphicFramePr>
          <p:nvPr/>
        </p:nvGraphicFramePr>
        <p:xfrm>
          <a:off x="2336800" y="2157412"/>
          <a:ext cx="3987800" cy="2109788"/>
        </p:xfrm>
        <a:graphic>
          <a:graphicData uri="http://schemas.openxmlformats.org/presentationml/2006/ole">
            <p:oleObj spid="_x0000_s104451" name="Equation" r:id="rId4" imgW="1993680" imgH="914400" progId="Equation.3">
              <p:embed/>
            </p:oleObj>
          </a:graphicData>
        </a:graphic>
      </p:graphicFrame>
      <p:graphicFrame>
        <p:nvGraphicFramePr>
          <p:cNvPr id="104452" name="Object 4"/>
          <p:cNvGraphicFramePr>
            <a:graphicFrameLocks noChangeAspect="1"/>
          </p:cNvGraphicFramePr>
          <p:nvPr/>
        </p:nvGraphicFramePr>
        <p:xfrm>
          <a:off x="2679700" y="4640263"/>
          <a:ext cx="482600" cy="555625"/>
        </p:xfrm>
        <a:graphic>
          <a:graphicData uri="http://schemas.openxmlformats.org/presentationml/2006/ole">
            <p:oleObj spid="_x0000_s104452" name="Equation" r:id="rId5" imgW="241200" imgH="241200" progId="Equation.3">
              <p:embed/>
            </p:oleObj>
          </a:graphicData>
        </a:graphic>
      </p:graphicFrame>
      <p:graphicFrame>
        <p:nvGraphicFramePr>
          <p:cNvPr id="104453" name="Object 5"/>
          <p:cNvGraphicFramePr>
            <a:graphicFrameLocks noChangeAspect="1"/>
          </p:cNvGraphicFramePr>
          <p:nvPr/>
        </p:nvGraphicFramePr>
        <p:xfrm>
          <a:off x="3517900" y="4640263"/>
          <a:ext cx="508000" cy="555625"/>
        </p:xfrm>
        <a:graphic>
          <a:graphicData uri="http://schemas.openxmlformats.org/presentationml/2006/ole">
            <p:oleObj spid="_x0000_s104453" name="Equation" r:id="rId6" imgW="253800" imgH="241200" progId="Equation.3">
              <p:embed/>
            </p:oleObj>
          </a:graphicData>
        </a:graphic>
      </p:graphicFrame>
      <p:graphicFrame>
        <p:nvGraphicFramePr>
          <p:cNvPr id="104454" name="Object 6"/>
          <p:cNvGraphicFramePr>
            <a:graphicFrameLocks noChangeAspect="1"/>
          </p:cNvGraphicFramePr>
          <p:nvPr/>
        </p:nvGraphicFramePr>
        <p:xfrm>
          <a:off x="4660900" y="4640263"/>
          <a:ext cx="482600" cy="555625"/>
        </p:xfrm>
        <a:graphic>
          <a:graphicData uri="http://schemas.openxmlformats.org/presentationml/2006/ole">
            <p:oleObj spid="_x0000_s104454" name="Equation" r:id="rId7" imgW="241200" imgH="241200" progId="Equation.3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>
          <a:xfrm>
            <a:off x="2590800" y="2133600"/>
            <a:ext cx="609600" cy="1676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276600" y="2133600"/>
            <a:ext cx="914400" cy="1676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19600" y="2133600"/>
            <a:ext cx="914400" cy="1676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2" idx="2"/>
          </p:cNvCxnSpPr>
          <p:nvPr/>
        </p:nvCxnSpPr>
        <p:spPr>
          <a:xfrm rot="5400000">
            <a:off x="2476500" y="4229100"/>
            <a:ext cx="838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3" idx="2"/>
          </p:cNvCxnSpPr>
          <p:nvPr/>
        </p:nvCxnSpPr>
        <p:spPr>
          <a:xfrm rot="5400000">
            <a:off x="3314700" y="4229100"/>
            <a:ext cx="838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457700" y="4229100"/>
            <a:ext cx="838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1: Choose the z-axis for each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2" name="Content Placeholder 3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         axis of actuation for joint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CA" dirty="0" smtClean="0"/>
              <a:t> </a:t>
            </a:r>
            <a:endParaRPr lang="en-US" dirty="0"/>
          </a:p>
        </p:txBody>
      </p:sp>
      <p:pic>
        <p:nvPicPr>
          <p:cNvPr id="33" name="Content Placeholder 17" descr="prismati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38700" y="2228850"/>
            <a:ext cx="4229100" cy="2400300"/>
          </a:xfrm>
          <a:prstGeom prst="rect">
            <a:avLst/>
          </a:prstGeom>
        </p:spPr>
      </p:pic>
      <p:graphicFrame>
        <p:nvGraphicFramePr>
          <p:cNvPr id="34" name="Object 6"/>
          <p:cNvGraphicFramePr>
            <a:graphicFrameLocks noChangeAspect="1"/>
          </p:cNvGraphicFramePr>
          <p:nvPr/>
        </p:nvGraphicFramePr>
        <p:xfrm>
          <a:off x="983965" y="5445481"/>
          <a:ext cx="330200" cy="555625"/>
        </p:xfrm>
        <a:graphic>
          <a:graphicData uri="http://schemas.openxmlformats.org/presentationml/2006/ole">
            <p:oleObj spid="_x0000_s105480" name="Equation" r:id="rId4" imgW="164880" imgH="241200" progId="Equation.3">
              <p:embed/>
            </p:oleObj>
          </a:graphicData>
        </a:graphic>
      </p:graphicFrame>
      <p:pic>
        <p:nvPicPr>
          <p:cNvPr id="35" name="Picture 34" descr="revolut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" y="2228850"/>
            <a:ext cx="4229100" cy="2400300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62000" y="22098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410200" y="22098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048000" y="2286000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8001000" y="2209800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209800" y="43434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joint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553200" y="43434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joint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42" name="Object 6"/>
          <p:cNvGraphicFramePr>
            <a:graphicFrameLocks noChangeAspect="1"/>
          </p:cNvGraphicFramePr>
          <p:nvPr/>
        </p:nvGraphicFramePr>
        <p:xfrm>
          <a:off x="8650407" y="3469941"/>
          <a:ext cx="330200" cy="555625"/>
        </p:xfrm>
        <a:graphic>
          <a:graphicData uri="http://schemas.openxmlformats.org/presentationml/2006/ole">
            <p:oleObj spid="_x0000_s105481" name="Equation" r:id="rId6" imgW="164880" imgH="241200" progId="Equation.3">
              <p:embed/>
            </p:oleObj>
          </a:graphicData>
        </a:graphic>
      </p:graphicFrame>
      <p:cxnSp>
        <p:nvCxnSpPr>
          <p:cNvPr id="43" name="Straight Arrow Connector 42"/>
          <p:cNvCxnSpPr/>
          <p:nvPr/>
        </p:nvCxnSpPr>
        <p:spPr>
          <a:xfrm rot="5400000">
            <a:off x="952500" y="4533900"/>
            <a:ext cx="121920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8475260" y="3471532"/>
            <a:ext cx="59254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5482" name="Object 6"/>
          <p:cNvGraphicFramePr>
            <a:graphicFrameLocks noChangeAspect="1"/>
          </p:cNvGraphicFramePr>
          <p:nvPr/>
        </p:nvGraphicFramePr>
        <p:xfrm>
          <a:off x="610217" y="812010"/>
          <a:ext cx="609600" cy="555625"/>
        </p:xfrm>
        <a:graphic>
          <a:graphicData uri="http://schemas.openxmlformats.org/presentationml/2006/ole">
            <p:oleObj spid="_x0000_s105482" name="Equation" r:id="rId7" imgW="30456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1: Choose the z-axis for each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pPr lvl="2"/>
            <a:r>
              <a:rPr lang="en-CA" dirty="0" smtClean="0"/>
              <a:t>Warning: the picture is deceiving. We do not yet know the origin of the frames; all we know at this point is that each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points along a joint axis</a:t>
            </a:r>
            <a:endParaRPr lang="en-US" dirty="0"/>
          </a:p>
        </p:txBody>
      </p:sp>
      <p:pic>
        <p:nvPicPr>
          <p:cNvPr id="24" name="Content Placeholder 21" descr="step1.jpg"/>
          <p:cNvPicPr>
            <a:picLocks noChangeAspect="1"/>
          </p:cNvPicPr>
          <p:nvPr/>
        </p:nvPicPr>
        <p:blipFill>
          <a:blip r:embed="rId2" cstate="print"/>
          <a:srcRect b="17268"/>
          <a:stretch>
            <a:fillRect/>
          </a:stretch>
        </p:blipFill>
        <p:spPr>
          <a:xfrm>
            <a:off x="1776943" y="838200"/>
            <a:ext cx="5590113" cy="4539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2: Establish frame {0}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place the origin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anywhere 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often the choice of location is obvious</a:t>
            </a:r>
          </a:p>
          <a:p>
            <a:r>
              <a:rPr lang="en-CA" dirty="0" smtClean="0"/>
              <a:t>choose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so that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is right-handed</a:t>
            </a:r>
          </a:p>
          <a:p>
            <a:pPr lvl="1"/>
            <a:r>
              <a:rPr lang="en-CA" dirty="0" smtClean="0"/>
              <a:t>often the choice of directions is obvious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2: Establish frame {0}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Content Placeholder 6" descr="step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76943" y="838200"/>
            <a:ext cx="5590113" cy="54864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using frame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r>
              <a:rPr lang="en-CA" dirty="0" smtClean="0"/>
              <a:t> construct frame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DH1: 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is perpendicular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</a:p>
          <a:p>
            <a:pPr lvl="1"/>
            <a:r>
              <a:rPr lang="en-CA" dirty="0" smtClean="0"/>
              <a:t>DH2: 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intersects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</a:t>
            </a:r>
          </a:p>
          <a:p>
            <a:r>
              <a:rPr lang="en-CA" dirty="0" smtClean="0"/>
              <a:t>3 cases to consider depending on the relationship between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1443</TotalTime>
  <Words>503</Words>
  <Application>Microsoft Office PowerPoint</Application>
  <PresentationFormat>On-screen Show (4:3)</PresentationFormat>
  <Paragraphs>144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Origin</vt:lpstr>
      <vt:lpstr>Equation</vt:lpstr>
      <vt:lpstr>Day 08</vt:lpstr>
      <vt:lpstr>Denavit-Hartenberg Forward Kinematics</vt:lpstr>
      <vt:lpstr>Denavit-Hartenberg Forward Kinematics</vt:lpstr>
      <vt:lpstr>Step 1: Choose the z-axis for each frame</vt:lpstr>
      <vt:lpstr>Step 1: Choose the z-axis for each frame</vt:lpstr>
      <vt:lpstr>Step 1: Choose the z-axis for each frame</vt:lpstr>
      <vt:lpstr>Step 2: Establish frame {0}</vt:lpstr>
      <vt:lpstr>Step 2: Establish frame {0}</vt:lpstr>
      <vt:lpstr>Step 3: Iteratively construct {1}, {2}, ... {n-1}</vt:lpstr>
      <vt:lpstr>Step 3: Iteratively construct {1}, {2}, ... {n-1}</vt:lpstr>
      <vt:lpstr>Step 3: Iteratively construct {1}, {2}, ... {n-1}</vt:lpstr>
      <vt:lpstr>Step 3: Iteratively construct {1}, {2}, ... {n-1}</vt:lpstr>
      <vt:lpstr>Step 3: Iteratively construct {1}, {2}, ... {n-1}</vt:lpstr>
      <vt:lpstr>Step 3: Iteratively construct {1}, {2}, ... {n-1}</vt:lpstr>
      <vt:lpstr>Step 4: Place the end effector frame</vt:lpstr>
      <vt:lpstr>Step 4: Place the end effector frame</vt:lpstr>
      <vt:lpstr>Step 5: Find the DH parameters</vt:lpstr>
      <vt:lpstr>Step 5: Find the DH parameters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21</cp:revision>
  <dcterms:created xsi:type="dcterms:W3CDTF">2011-01-07T01:27:12Z</dcterms:created>
  <dcterms:modified xsi:type="dcterms:W3CDTF">2013-01-20T22:30:31Z</dcterms:modified>
</cp:coreProperties>
</file>